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48" r:id="rId17"/>
    <p:sldId id="349" r:id="rId18"/>
    <p:sldId id="350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8" r:id="rId28"/>
    <p:sldId id="339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CD"/>
    <a:srgbClr val="000000"/>
    <a:srgbClr val="00D700"/>
    <a:srgbClr val="FF0066"/>
    <a:srgbClr val="0000D0"/>
    <a:srgbClr val="D800CA"/>
    <a:srgbClr val="E1DD00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2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26516061925001E-2"/>
          <c:y val="0.1371114725548900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7"/>
          <c:dPt>
            <c:idx val="0"/>
            <c:bubble3D val="0"/>
            <c:explosion val="4"/>
          </c:dPt>
          <c:dPt>
            <c:idx val="1"/>
            <c:bubble3D val="0"/>
            <c:explosion val="5"/>
          </c:dPt>
          <c:dPt>
            <c:idx val="2"/>
            <c:bubble3D val="0"/>
            <c:explosion val="3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"/>
                  <c:y val="2.873616317917006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126,520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59366556713638E-2"/>
                  <c:y val="-1.91574421194466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446,974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(32,0%)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951508980596366E-7"/>
                  <c:y val="-9.5790981747256778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631523622152059E-2"/>
                  <c:y val="0.263414452027389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(42,9%)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405235514614142E-3"/>
                  <c:y val="0.114944652716679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19,086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(1,4%)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0040373764617169E-2"/>
                  <c:y val="2.873616317916997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108,160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923342878100867E-2"/>
                  <c:y val="0.1053659316569565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0429138134115767E-3"/>
                  <c:y val="6.705104741806328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126.52</c:v>
                </c:pt>
                <c:pt idx="1">
                  <c:v>446.97399999999999</c:v>
                </c:pt>
                <c:pt idx="2">
                  <c:v>46</c:v>
                </c:pt>
                <c:pt idx="3">
                  <c:v>600</c:v>
                </c:pt>
                <c:pt idx="4">
                  <c:v>19.085999999999999</c:v>
                </c:pt>
                <c:pt idx="5">
                  <c:v>108.16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0"/>
                  <c:y val="-0.134399638572981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4248,502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(74,4%)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020305072487137E-3"/>
                  <c:y val="0.1046931584927619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1397,240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(24,5%)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563176195552853E-2"/>
                  <c:y val="-2.15883254246033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4248.5020000000004</c:v>
                </c:pt>
                <c:pt idx="1">
                  <c:v>1397.24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74.46011403950618</c:v>
                </c:pt>
                <c:pt idx="1">
                  <c:v>24.488313702231892</c:v>
                </c:pt>
                <c:pt idx="2">
                  <c:v>1.0515722582619402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60915217458105E-3"/>
          <c:y val="0.2328986831521232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8"/>
          </c:dPt>
          <c:dLbls>
            <c:dLbl>
              <c:idx val="0"/>
              <c:layout>
                <c:manualLayout>
                  <c:x val="0.11707918978269552"/>
                  <c:y val="-0.2637119957642443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4186,536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58225279933435281"/>
                  <c:y val="0.1344094435630428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1724,226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(28,9%)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4186.5360000000001</c:v>
                </c:pt>
                <c:pt idx="1">
                  <c:v>1724.2260000000001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70.117281512811928</c:v>
                </c:pt>
                <c:pt idx="1">
                  <c:v>28.877821624777539</c:v>
                </c:pt>
                <c:pt idx="2">
                  <c:v>1.0048968624105263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7.2048732173966484E-2"/>
                  <c:y val="-0.2637112415342395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4186,346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(69,8%)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07318035767639E-16"/>
                  <c:y val="0.1918817699213827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1755,310 </a:t>
                    </a:r>
                    <a:r>
                      <a:rPr lang="ru-RU" smtClean="0">
                        <a:solidFill>
                          <a:schemeClr val="tx1"/>
                        </a:solidFill>
                      </a:rPr>
                      <a:t>(29,2%)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575779996076091E-4"/>
                  <c:y val="3.58843780487390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4186.3459999999995</c:v>
                </c:pt>
                <c:pt idx="1">
                  <c:v>1755.31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69.753181455251692</c:v>
                </c:pt>
                <c:pt idx="1">
                  <c:v>29.247094468593339</c:v>
                </c:pt>
                <c:pt idx="2">
                  <c:v>0.99972407615498138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34518623226263E-2"/>
          <c:y val="0.15147955414447503"/>
          <c:w val="0.89365956974047811"/>
          <c:h val="0.75395961324593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9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0131893540500359E-2"/>
                  <c:y val="-6.177030604013788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711215224437204"/>
                  <c:y val="-6.928469957699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57,850;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473689607259976E-16"/>
                  <c:y val="-8.64083604887561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174,487;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9990913200825116E-2"/>
                  <c:y val="-6.741458628032985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555,134;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2851950400471433E-2"/>
                  <c:y val="9.858804371969645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134,968;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9421908632684135"/>
                  <c:y val="2.244286801993145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468328578148527E-2"/>
                  <c:y val="4.683730617703042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305878543046046E-2"/>
                  <c:y val="3.919997314941182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4513.3029999999999</c:v>
                </c:pt>
                <c:pt idx="1">
                  <c:v>57.85</c:v>
                </c:pt>
                <c:pt idx="2">
                  <c:v>174.48699999999999</c:v>
                </c:pt>
                <c:pt idx="3">
                  <c:v>555.13400000000001</c:v>
                </c:pt>
                <c:pt idx="4">
                  <c:v>134.96799999999999</c:v>
                </c:pt>
                <c:pt idx="5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79.099999999999994</c:v>
                </c:pt>
                <c:pt idx="1">
                  <c:v>1.01</c:v>
                </c:pt>
                <c:pt idx="2">
                  <c:v>3.06</c:v>
                </c:pt>
                <c:pt idx="3">
                  <c:v>9.73</c:v>
                </c:pt>
                <c:pt idx="4">
                  <c:v>2.37</c:v>
                </c:pt>
                <c:pt idx="5">
                  <c:v>4.7300000000000004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60915217458105E-3"/>
          <c:y val="0.20416251997295334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.12008122028994414"/>
                  <c:y val="-4.752780374633585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1407739565580184"/>
                  <c:y val="-0.1221652736667004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647852366285532E-2"/>
                  <c:y val="-0.1536230758178398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916323718168431E-2"/>
                  <c:y val="-4.509201794614873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170,000; 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2197368141128526E-3"/>
                  <c:y val="2.244249090492892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1884400551238874E-2"/>
                  <c:y val="4.683768329203295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136273274600684"/>
                  <c:y val="5.6740723253778406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0042973948521089E-3"/>
                  <c:y val="4.78936052986166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4630.3590000000004</c:v>
                </c:pt>
                <c:pt idx="1">
                  <c:v>0</c:v>
                </c:pt>
                <c:pt idx="2">
                  <c:v>176.64099999999999</c:v>
                </c:pt>
                <c:pt idx="3">
                  <c:v>573.76199999999994</c:v>
                </c:pt>
                <c:pt idx="4">
                  <c:v>170</c:v>
                </c:pt>
                <c:pt idx="5">
                  <c:v>270</c:v>
                </c:pt>
                <c:pt idx="6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77.55</c:v>
                </c:pt>
                <c:pt idx="1">
                  <c:v>0</c:v>
                </c:pt>
                <c:pt idx="2">
                  <c:v>2.96</c:v>
                </c:pt>
                <c:pt idx="3">
                  <c:v>9.61</c:v>
                </c:pt>
                <c:pt idx="4">
                  <c:v>2.85</c:v>
                </c:pt>
                <c:pt idx="5">
                  <c:v>4.5199999999999996</c:v>
                </c:pt>
                <c:pt idx="6">
                  <c:v>2.5099999999999998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62340827378518"/>
          <c:y val="6.7051047418063281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D9CD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0.12008122028994414"/>
                  <c:y val="2.11339018467699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3735,012</a:t>
                    </a:r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(70,1%)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863908738272581E-2"/>
                  <c:y val="-9.749893559290588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55,600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585748155642167E-2"/>
                  <c:y val="-0.1033664679144899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169,740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265835710925628E-2"/>
                  <c:y val="-9.136176604464060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657,696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(12,3%)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05152146215432E-2"/>
                  <c:y val="-2.593495294170452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29652970000971E-2"/>
                  <c:y val="3.49642174430018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270,000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365446392481214E-2"/>
                  <c:y val="5.16266667068924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264,000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388E-2"/>
                  <c:y val="2.483189155982684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008358409349315E-2"/>
                  <c:y val="7.662976847778660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Лист1!$B$2:$B$8</c:f>
              <c:numCache>
                <c:formatCode>0.000</c:formatCode>
                <c:ptCount val="7"/>
                <c:pt idx="0">
                  <c:v>4487.45</c:v>
                </c:pt>
                <c:pt idx="1">
                  <c:v>0</c:v>
                </c:pt>
                <c:pt idx="2">
                  <c:v>178.64099999999999</c:v>
                </c:pt>
                <c:pt idx="3">
                  <c:v>595.56500000000005</c:v>
                </c:pt>
                <c:pt idx="4">
                  <c:v>170</c:v>
                </c:pt>
                <c:pt idx="5">
                  <c:v>270</c:v>
                </c:pt>
                <c:pt idx="6">
                  <c:v>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условно утвержденные расходы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74.77</c:v>
                </c:pt>
                <c:pt idx="1">
                  <c:v>0</c:v>
                </c:pt>
                <c:pt idx="2">
                  <c:v>2.98</c:v>
                </c:pt>
                <c:pt idx="3">
                  <c:v>9.92</c:v>
                </c:pt>
                <c:pt idx="4">
                  <c:v>2.83</c:v>
                </c:pt>
                <c:pt idx="5">
                  <c:v>4.5</c:v>
                </c:pt>
                <c:pt idx="6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15"/>
          <c:dPt>
            <c:idx val="0"/>
            <c:bubble3D val="0"/>
            <c:explosion val="4"/>
          </c:dPt>
          <c:dPt>
            <c:idx val="1"/>
            <c:bubble3D val="0"/>
            <c:explosion val="7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5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1"/>
          </c:dPt>
          <c:dLbls>
            <c:dLbl>
              <c:idx val="0"/>
              <c:layout>
                <c:manualLayout>
                  <c:x val="-5.0823194585944351E-2"/>
                  <c:y val="4.310386765375279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132,213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060915217458105E-3"/>
                  <c:y val="0.146291960172130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461,276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(26,8%)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26843589482965E-2"/>
                  <c:y val="-0.1487243519372963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47,978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543483348196907E-4"/>
                  <c:y val="-8.657165128477424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(52,2%)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913827541620672E-2"/>
                  <c:y val="-0.142305854597277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19,773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367658912603092E-2"/>
                  <c:y val="-3.024160626855632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112,486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807286188059483"/>
                  <c:y val="5.162666670689226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083350076942906E-3"/>
                  <c:y val="1.046343285523950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132.21299999999999</c:v>
                </c:pt>
                <c:pt idx="1">
                  <c:v>461.27600000000001</c:v>
                </c:pt>
                <c:pt idx="2">
                  <c:v>47.978000000000002</c:v>
                </c:pt>
                <c:pt idx="3">
                  <c:v>900</c:v>
                </c:pt>
                <c:pt idx="4">
                  <c:v>19.773</c:v>
                </c:pt>
                <c:pt idx="5">
                  <c:v>112.486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explosion val="3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8.1055060076067248E-2"/>
                  <c:y val="-3.7711500217570418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138,824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12183043491621E-2"/>
                  <c:y val="9.73326278768689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478,805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(27,3%)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925606374705412E-2"/>
                  <c:y val="-0.1391705204677281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49,897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263861934962309E-2"/>
                  <c:y val="-0.1200971749938058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900,000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(51,3%)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569222805031117E-2"/>
                  <c:y val="-0.2300891763846059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20,524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741087869669324E-2"/>
                  <c:y val="-2.545149150868996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116,760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474443737929829"/>
                  <c:y val="2.289050352772228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2714662909794892E-2"/>
                  <c:y val="2.96212520896885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УСНО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138.82400000000001</c:v>
                </c:pt>
                <c:pt idx="1">
                  <c:v>478.80500000000001</c:v>
                </c:pt>
                <c:pt idx="2">
                  <c:v>49.896999999999998</c:v>
                </c:pt>
                <c:pt idx="3">
                  <c:v>900</c:v>
                </c:pt>
                <c:pt idx="4">
                  <c:v>20.524000000000001</c:v>
                </c:pt>
                <c:pt idx="5">
                  <c:v>116.76</c:v>
                </c:pt>
                <c:pt idx="6">
                  <c:v>49.5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5.4036312750119851E-2"/>
                  <c:y val="-3.35259008240340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122E-3"/>
                  <c:y val="0.136658934552068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365,406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5,940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261831427713709E-2"/>
                  <c:y val="-3.388868545629595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2621,790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835417814096193E-2"/>
                  <c:y val="-2.114596952684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342,50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 (0,96%)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342191293166005E-2"/>
                  <c:y val="6.793613632858180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0.58239391840622912"/>
                  <c:y val="-3.7711500232936104E-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 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050762681215091E-2"/>
                  <c:y val="7.18404079479249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395,577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(10,64%)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4199262287632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6,166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483563292021932"/>
                  <c:y val="-7.699293022505092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2695,20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22548558434407E-2"/>
                  <c:y val="-0.231877078610753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355,515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4,096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0.000</c:formatCode>
                <c:ptCount val="1"/>
                <c:pt idx="0">
                  <c:v>159.62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dLbls>
            <c:dLbl>
              <c:idx val="0"/>
              <c:layout>
                <c:manualLayout>
                  <c:x val="0.54636955231924578"/>
                  <c:y val="-1.43680815895849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60,000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064976231955312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398,741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3646094917583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6,394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688436509418576"/>
                  <c:y val="-1.4731243336849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2767,970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5743357121076382E-3"/>
                  <c:y val="-0.2222987346660326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31,00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368,669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(9,67%)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34,50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(0,91%)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4,137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НДФЛ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166.005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7923611324510043"/>
          <c:y val="7.6629768477786603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20305072486035E-3"/>
          <c:y val="0.23289868315212328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0.3240299541185731"/>
                  <c:y val="-7.5423000487823194E-7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4.273391783644597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62,337</a:t>
                    </a:r>
                    <a:r>
                      <a:rPr lang="en-US" dirty="0" smtClean="0"/>
                      <a:t>;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392034454800531"/>
                  <c:y val="7.019882634268968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956737667444E-3"/>
                  <c:y val="2.837300143190566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794.44</c:v>
                </c:pt>
                <c:pt idx="1">
                  <c:v>62.337000000000003</c:v>
                </c:pt>
                <c:pt idx="2">
                  <c:v>3391.7249999999999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18.7</c:v>
                </c:pt>
                <c:pt idx="1">
                  <c:v>1.47</c:v>
                </c:pt>
                <c:pt idx="2">
                  <c:v>79.83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6722799121610605"/>
          <c:y val="2.8736163179169976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063699626392168"/>
          <c:w val="0.91767581379846686"/>
          <c:h val="0.7683276948355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3310471413341779"/>
                  <c:y val="-4.789398241361880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712027268837741"/>
                  <c:y val="-3.877307896675014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9950927438322453E-2"/>
                  <c:y val="0.19872150471902858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133793644677778"/>
                  <c:y val="-3.867804598615761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790.17</c:v>
                </c:pt>
                <c:pt idx="1">
                  <c:v>4.641</c:v>
                </c:pt>
                <c:pt idx="2">
                  <c:v>3391.7249999999999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18.87</c:v>
                </c:pt>
                <c:pt idx="1">
                  <c:v>0.11</c:v>
                </c:pt>
                <c:pt idx="2">
                  <c:v>81.02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3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32804558358763919"/>
                  <c:y val="-3.831563846889800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211035653248929"/>
                  <c:y val="-3.5994872744428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4,641;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106877013665148E-2"/>
                  <c:y val="0.17956481682958664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7665771341310662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7862851839991635E-3"/>
                  <c:y val="-0.1020805745615371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766533565987211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8.2997314023931981E-3"/>
                  <c:y val="-8.6934468181813513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789.98</c:v>
                </c:pt>
                <c:pt idx="1">
                  <c:v>4.641</c:v>
                </c:pt>
                <c:pt idx="2">
                  <c:v>3391.7249999999999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18.87</c:v>
                </c:pt>
                <c:pt idx="1">
                  <c:v>0.11</c:v>
                </c:pt>
                <c:pt idx="2">
                  <c:v>81.02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7.jpe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26.jpeg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5.jpeg"/><Relationship Id="rId5" Type="http://schemas.openxmlformats.org/officeDocument/2006/relationships/chart" Target="../charts/chart2.xml"/><Relationship Id="rId15" Type="http://schemas.openxmlformats.org/officeDocument/2006/relationships/image" Target="../media/image29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3.emf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e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hart" Target="../charts/chart7.xml"/><Relationship Id="rId7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5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6.jpeg"/><Relationship Id="rId1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5.jpe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3.wdp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24.jpeg"/><Relationship Id="rId5" Type="http://schemas.openxmlformats.org/officeDocument/2006/relationships/chart" Target="../charts/chart14.xml"/><Relationship Id="rId15" Type="http://schemas.openxmlformats.org/officeDocument/2006/relationships/image" Target="../media/image40.png"/><Relationship Id="rId10" Type="http://schemas.openxmlformats.org/officeDocument/2006/relationships/image" Target="../media/image38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Нижнепронгенского</a:t>
            </a: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сельского поселения на 2021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2022-2023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1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5705,742 </a:t>
              </a:r>
              <a:r>
                <a:rPr lang="ru-RU" sz="1200" b="1" i="1" dirty="0" smtClean="0"/>
                <a:t>тыс.руб.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5705,742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2021 </a:t>
              </a:r>
              <a:r>
                <a:rPr lang="ru-RU" sz="1500" b="1" dirty="0" smtClean="0"/>
                <a:t>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5970,762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5970,762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2022 </a:t>
              </a:r>
              <a:r>
                <a:rPr lang="ru-RU" sz="1500" b="1" dirty="0" smtClean="0"/>
                <a:t>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853164" cy="2667942"/>
            <a:chOff x="183600" y="2626519"/>
            <a:chExt cx="3495252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6001,656</a:t>
              </a:r>
              <a:endParaRPr lang="ru-RU" sz="1200" b="1" i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74064" y="4170318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6001,656</a:t>
              </a:r>
              <a:endParaRPr lang="ru-RU" sz="1200" b="1" dirty="0" smtClean="0"/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2023 </a:t>
              </a:r>
              <a:r>
                <a:rPr lang="ru-RU" sz="1500" b="1" dirty="0" smtClean="0"/>
                <a:t>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2152297" y="2815173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822250" y="2835471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439194" y="1140781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1511659" y="1628799"/>
            <a:ext cx="2070231" cy="72212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17205" y="1134764"/>
            <a:ext cx="2078795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08837" y="1544765"/>
            <a:ext cx="2282036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4537" y="3607173"/>
            <a:ext cx="266237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wrap="square"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</a:t>
            </a:r>
            <a:r>
              <a:rPr lang="ru-RU" altLang="ru-RU" sz="1200" dirty="0" smtClean="0">
                <a:cs typeface="Arial" charset="0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е</a:t>
            </a:r>
            <a:r>
              <a:rPr lang="ru-RU" altLang="ru-RU" sz="1200" dirty="0" smtClean="0">
                <a:cs typeface="Arial" charset="0"/>
              </a:rPr>
              <a:t>диный сельскохозяйственный налог;</a:t>
            </a:r>
            <a:endParaRPr lang="en-US" altLang="ru-RU" sz="1200" dirty="0" smtClean="0">
              <a:cs typeface="Arial" charset="0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 smtClean="0">
                <a:cs typeface="Arial" charset="0"/>
              </a:rPr>
              <a:t>транспортный </a:t>
            </a:r>
            <a:r>
              <a:rPr lang="ru-RU" altLang="ru-RU" sz="1200" dirty="0">
                <a:cs typeface="Arial" charset="0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>
                <a:latin typeface="Arial"/>
                <a:cs typeface="Arial"/>
              </a:rPr>
              <a:t>государственная пошлина.</a:t>
            </a:r>
            <a:endParaRPr lang="ru-RU" sz="1200" dirty="0" smtClean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7185" y="3607173"/>
            <a:ext cx="253797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3952537" y="1089760"/>
            <a:ext cx="2014618" cy="17754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4"/>
          <p:cNvSpPr/>
          <p:nvPr/>
        </p:nvSpPr>
        <p:spPr>
          <a:xfrm>
            <a:off x="4560395" y="2865252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92D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952537" y="3593828"/>
            <a:ext cx="210462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D700"/>
            </a:solidFill>
          </a:ln>
        </p:spPr>
        <p:txBody>
          <a:bodyPr wrap="square" anchor="t">
            <a:spAutoFit/>
          </a:bodyPr>
          <a:lstStyle/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>
                <a:latin typeface="Arial"/>
                <a:cs typeface="Arial"/>
              </a:rPr>
              <a:t>РФ</a:t>
            </a:r>
            <a:r>
              <a:rPr lang="ru-RU" sz="1200" b="1" i="1" dirty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прочие </a:t>
            </a:r>
            <a:r>
              <a:rPr lang="ru-RU" sz="1200" dirty="0">
                <a:latin typeface="Arial"/>
                <a:cs typeface="Arial"/>
              </a:rPr>
              <a:t>поступления от использования имущества.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endParaRPr lang="ru-RU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210801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82772"/>
              </p:ext>
            </p:extLst>
          </p:nvPr>
        </p:nvGraphicFramePr>
        <p:xfrm>
          <a:off x="109801" y="2401119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1457,240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1784,226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1815,310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1397,240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1724,226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1755,310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126,520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132,213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138,824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446,974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461,276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478,805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47,978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49,897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19,086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19,773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20,524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108,160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112,486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116,760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2021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962826549"/>
              </p:ext>
            </p:extLst>
          </p:nvPr>
        </p:nvGraphicFramePr>
        <p:xfrm>
          <a:off x="216000" y="1362354"/>
          <a:ext cx="4357012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9" name="Прямоугольник 98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0" name="Диаграмма 99"/>
          <p:cNvGraphicFramePr/>
          <p:nvPr>
            <p:extLst>
              <p:ext uri="{D42A27DB-BD31-4B8C-83A1-F6EECF244321}">
                <p14:modId xmlns:p14="http://schemas.microsoft.com/office/powerpoint/2010/main" val="3821713200"/>
              </p:ext>
            </p:extLst>
          </p:nvPr>
        </p:nvGraphicFramePr>
        <p:xfrm>
          <a:off x="4416733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1" name="Диаграмма 100"/>
          <p:cNvGraphicFramePr/>
          <p:nvPr>
            <p:extLst>
              <p:ext uri="{D42A27DB-BD31-4B8C-83A1-F6EECF244321}">
                <p14:modId xmlns:p14="http://schemas.microsoft.com/office/powerpoint/2010/main" val="571149598"/>
              </p:ext>
            </p:extLst>
          </p:nvPr>
        </p:nvGraphicFramePr>
        <p:xfrm>
          <a:off x="1793615" y="4112933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20469"/>
              </p:ext>
            </p:extLst>
          </p:nvPr>
        </p:nvGraphicFramePr>
        <p:xfrm>
          <a:off x="6573435" y="4132238"/>
          <a:ext cx="2264426" cy="220757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635"/>
                <a:gridCol w="1982791"/>
              </a:tblGrid>
              <a:tr h="22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УСНО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Имущество физических лиц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290" y="413223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15" y="4420641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Рисунок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46955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Рисунок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0" y="556582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Рисунок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83091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Рисунок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607770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1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20" y="494622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1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00D9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15" y="524197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1936535879"/>
              </p:ext>
            </p:extLst>
          </p:nvPr>
        </p:nvGraphicFramePr>
        <p:xfrm>
          <a:off x="216000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2167148211"/>
              </p:ext>
            </p:extLst>
          </p:nvPr>
        </p:nvGraphicFramePr>
        <p:xfrm>
          <a:off x="4797025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2352537031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074579"/>
              </p:ext>
            </p:extLst>
          </p:nvPr>
        </p:nvGraphicFramePr>
        <p:xfrm>
          <a:off x="6687234" y="4104075"/>
          <a:ext cx="2252821" cy="3855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73933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1" y="423536"/>
              <a:ext cx="847860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021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8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74808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98487"/>
              </p:ext>
            </p:extLst>
          </p:nvPr>
        </p:nvGraphicFramePr>
        <p:xfrm>
          <a:off x="108432" y="2156157"/>
          <a:ext cx="8919065" cy="3382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3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4248,502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4186,536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4186,346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91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794,440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790,170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789,980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8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11,140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11,610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12,080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районного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783,300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778,560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777,900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62,337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4,641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4,641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4,487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4,641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0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Субвенция на выполнение полномочий по первичному воинскому учёту на территориях, где отсутствуют военные комиссариаты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57,850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6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3391,725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3391,725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3391,725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470966394"/>
              </p:ext>
            </p:extLst>
          </p:nvPr>
        </p:nvGraphicFramePr>
        <p:xfrm>
          <a:off x="224645" y="1232606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4155737817"/>
              </p:ext>
            </p:extLst>
          </p:nvPr>
        </p:nvGraphicFramePr>
        <p:xfrm>
          <a:off x="4728861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126894930"/>
              </p:ext>
            </p:extLst>
          </p:nvPr>
        </p:nvGraphicFramePr>
        <p:xfrm>
          <a:off x="2331235" y="410229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44837"/>
              </p:ext>
            </p:extLst>
          </p:nvPr>
        </p:nvGraphicFramePr>
        <p:xfrm>
          <a:off x="6597225" y="4824155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7511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4514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45422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90488" y="457200"/>
              <a:ext cx="8928100" cy="7232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</a:t>
              </a:r>
              <a:r>
                <a:rPr lang="ru-RU" sz="2300" b="1" i="1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Нижнепронгенского</a:t>
              </a: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2021 г. и плановый период 2022-2023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32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4988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	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15.12.2020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35-97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Нижнепронгенского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годов»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hangingPunct="1">
              <a:defRPr/>
            </a:pPr>
            <a:endParaRPr lang="ru-RU" altLang="ru-RU" sz="1000" b="1" dirty="0">
              <a:solidFill>
                <a:prstClr val="black"/>
              </a:solidFill>
              <a:latin typeface="Arial" charset="0"/>
            </a:endParaRPr>
          </a:p>
          <a:p>
            <a:pPr marL="534988" eaLnBrk="1" hangingPunct="1">
              <a:defRPr/>
            </a:pPr>
            <a:r>
              <a:rPr lang="ru-RU" altLang="ru-RU" b="1" i="1" dirty="0">
                <a:solidFill>
                  <a:prstClr val="black"/>
                </a:solidFill>
                <a:latin typeface="Arial" charset="0"/>
              </a:rPr>
              <a:t>Структура </a:t>
            </a: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отчета:</a:t>
            </a:r>
            <a:endParaRPr lang="ru-RU" altLang="ru-RU" i="1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Вводная часть 	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3-11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12</a:t>
            </a: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Доходы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13-20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Расходы бюджета поселения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21-27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;</a:t>
            </a:r>
            <a:endParaRPr lang="ru-RU" altLang="ru-RU" sz="1600" dirty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>
                <a:solidFill>
                  <a:prstClr val="black"/>
                </a:solidFill>
                <a:latin typeface="Arial" charset="0"/>
              </a:rPr>
              <a:t> Заключительная часть 			</a:t>
            </a:r>
            <a:r>
              <a:rPr lang="ru-RU" altLang="ru-RU" sz="1600" b="1" i="1" dirty="0">
                <a:solidFill>
                  <a:prstClr val="black"/>
                </a:solidFill>
                <a:latin typeface="Arial" charset="0"/>
              </a:rPr>
              <a:t>стр. </a:t>
            </a:r>
            <a:r>
              <a:rPr lang="ru-RU" altLang="ru-RU" sz="1600" b="1" i="1" dirty="0" smtClean="0">
                <a:solidFill>
                  <a:prstClr val="black"/>
                </a:solidFill>
                <a:latin typeface="Arial" charset="0"/>
              </a:rPr>
              <a:t>28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ru-RU" altLang="ru-RU" sz="16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2021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665011571"/>
              </p:ext>
            </p:extLst>
          </p:nvPr>
        </p:nvGraphicFramePr>
        <p:xfrm>
          <a:off x="22245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4196386071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410594691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30208"/>
              </p:ext>
            </p:extLst>
          </p:nvPr>
        </p:nvGraphicFramePr>
        <p:xfrm>
          <a:off x="6597225" y="4869160"/>
          <a:ext cx="2418665" cy="101701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229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Image" r:id="rId8" imgW="0" imgH="0" progId="Photoshop.Image.13">
                  <p:embed/>
                </p:oleObj>
              </mc:Choice>
              <mc:Fallback>
                <p:oleObj name="Image" r:id="rId8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Image" r:id="rId10" imgW="0" imgH="0" progId="Photoshop.Image.13">
                  <p:embed/>
                </p:oleObj>
              </mc:Choice>
              <mc:Fallback>
                <p:oleObj name="Image" r:id="rId10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 noChangeArrowheads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6006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Нижнепронгенское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916343" y="1815658"/>
            <a:ext cx="7217870" cy="2005463"/>
            <a:chOff x="630000" y="1021831"/>
            <a:chExt cx="6690437" cy="2005463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630000" y="1098916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630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15" y="1427141"/>
              <a:ext cx="495238" cy="546032"/>
            </a:xfrm>
            <a:prstGeom prst="rect">
              <a:avLst/>
            </a:prstGeom>
          </p:spPr>
        </p:pic>
        <p:sp>
          <p:nvSpPr>
            <p:cNvPr id="40" name="Скругленный прямоугольник 39"/>
            <p:cNvSpPr/>
            <p:nvPr/>
          </p:nvSpPr>
          <p:spPr>
            <a:xfrm>
              <a:off x="1746000" y="1098917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52" y="1465918"/>
              <a:ext cx="838095" cy="431746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1710000" y="2121177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978514" y="1052841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3933074" y="2110972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74" y="1329012"/>
              <a:ext cx="965079" cy="761905"/>
            </a:xfrm>
            <a:prstGeom prst="rect">
              <a:avLst/>
            </a:prstGeom>
          </p:spPr>
        </p:pic>
        <p:sp>
          <p:nvSpPr>
            <p:cNvPr id="50" name="Скругленный прямоугольник 49"/>
            <p:cNvSpPr/>
            <p:nvPr/>
          </p:nvSpPr>
          <p:spPr>
            <a:xfrm>
              <a:off x="5094000" y="103061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5094000" y="2044233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23" y="1326435"/>
              <a:ext cx="874753" cy="690595"/>
            </a:xfrm>
            <a:prstGeom prst="rect">
              <a:avLst/>
            </a:prstGeom>
          </p:spPr>
        </p:pic>
        <p:sp>
          <p:nvSpPr>
            <p:cNvPr id="54" name="Скругленный прямоугольник 53"/>
            <p:cNvSpPr/>
            <p:nvPr/>
          </p:nvSpPr>
          <p:spPr>
            <a:xfrm>
              <a:off x="6240073" y="1021831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6240437" y="2090917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33" y="1338461"/>
              <a:ext cx="965079" cy="761905"/>
            </a:xfrm>
            <a:prstGeom prst="rect">
              <a:avLst/>
            </a:prstGeom>
          </p:spPr>
        </p:pic>
        <p:sp>
          <p:nvSpPr>
            <p:cNvPr id="62" name="Скругленный прямоугольник 61"/>
            <p:cNvSpPr/>
            <p:nvPr/>
          </p:nvSpPr>
          <p:spPr>
            <a:xfrm>
              <a:off x="2863891" y="1080044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Прямоугольник 64"/>
            <p:cNvSpPr/>
            <p:nvPr/>
          </p:nvSpPr>
          <p:spPr>
            <a:xfrm>
              <a:off x="2848768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50" y="1188334"/>
              <a:ext cx="965079" cy="7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7988" y="1422442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535" y="22084"/>
            <a:ext cx="9095775" cy="1257221"/>
            <a:chOff x="-2202" y="-359572"/>
            <a:chExt cx="9095775" cy="158625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2202" y="-359572"/>
              <a:ext cx="9095775" cy="1586253"/>
              <a:chOff x="-2202" y="-359572"/>
              <a:chExt cx="9095775" cy="1586253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21010" y="196394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-2202" y="-359572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211830" y="181628"/>
              <a:ext cx="870424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 и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84034"/>
              </p:ext>
            </p:extLst>
          </p:nvPr>
        </p:nvGraphicFramePr>
        <p:xfrm>
          <a:off x="154270" y="1718810"/>
          <a:ext cx="8919065" cy="4798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67568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Нижнепронгенского сельского поселения Николаевского муниципального района Хабаровского края от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15.12.2020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35-97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04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5705,742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5970,762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6001,656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4513,303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4630,359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4487,450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6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924,012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1100,012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1100,012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8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2927,799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2924,799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2929,799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117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0,500</a:t>
                      </a: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627,988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572,044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424,135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57,850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44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57,850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174,487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176,641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178,641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14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4,487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4,641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4,641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2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555,134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573,762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595,565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555,134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573,762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595,565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object 3"/>
          <p:cNvSpPr>
            <a:spLocks noChangeArrowheads="1"/>
          </p:cNvSpPr>
          <p:nvPr/>
        </p:nvSpPr>
        <p:spPr bwMode="auto">
          <a:xfrm>
            <a:off x="36000" y="342000"/>
            <a:ext cx="9072563" cy="1030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51538" y="423536"/>
            <a:ext cx="844295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расходов бюджета поселения по разделам</a:t>
            </a:r>
          </a:p>
          <a:p>
            <a:pPr algn="ctr">
              <a:defRPr/>
            </a:pPr>
            <a:r>
              <a:rPr lang="ru-RU" altLang="ru-RU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подразделам функциональной классификации</a:t>
            </a:r>
            <a:endParaRPr lang="ru-RU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226238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41507"/>
              </p:ext>
            </p:extLst>
          </p:nvPr>
        </p:nvGraphicFramePr>
        <p:xfrm>
          <a:off x="71500" y="2543735"/>
          <a:ext cx="8919065" cy="2353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Нижнепронгенского сельского поселения Николаевского муниципального района Хабаровского края от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15.12.2020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35-97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134,968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0502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104,968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270,000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4221070078"/>
              </p:ext>
            </p:extLst>
          </p:nvPr>
        </p:nvGraphicFramePr>
        <p:xfrm>
          <a:off x="216000" y="1362354"/>
          <a:ext cx="444601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2380042116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210601712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11761"/>
              </p:ext>
            </p:extLst>
          </p:nvPr>
        </p:nvGraphicFramePr>
        <p:xfrm>
          <a:off x="6661362" y="4563456"/>
          <a:ext cx="2432933" cy="138455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228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Image" r:id="rId7" imgW="0" imgH="0" progId="Photoshop.Image.13">
                  <p:embed/>
                </p:oleObj>
              </mc:Choice>
              <mc:Fallback>
                <p:oleObj name="Image" r:id="rId7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Image" r:id="rId9" imgW="0" imgH="0" progId="Photoshop.Image.13">
                  <p:embed/>
                </p:oleObj>
              </mc:Choice>
              <mc:Fallback>
                <p:oleObj name="Image" r:id="rId9" imgW="0" imgH="0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0" y="4984647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1" name="Таблица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18974"/>
              </p:ext>
            </p:extLst>
          </p:nvPr>
        </p:nvGraphicFramePr>
        <p:xfrm>
          <a:off x="161510" y="4294604"/>
          <a:ext cx="2430270" cy="198151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Национальная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оборона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2" name="Рисунок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4250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Рисунок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536936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Рисунок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5858312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10" y="464413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5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368844"/>
            <a:ext cx="189310" cy="219600"/>
          </a:xfrm>
          <a:prstGeom prst="rect">
            <a:avLst/>
          </a:prstGeom>
        </p:spPr>
      </p:pic>
      <p:pic>
        <p:nvPicPr>
          <p:cNvPr id="22" name="Рисунок 1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7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5" y="4957464"/>
            <a:ext cx="190500" cy="219075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5877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0779"/>
              </p:ext>
            </p:extLst>
          </p:nvPr>
        </p:nvGraphicFramePr>
        <p:xfrm>
          <a:off x="251523" y="1651271"/>
          <a:ext cx="8595953" cy="226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Коммунальное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Оплата 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анализа воды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прочее благоустройство территории (уборка мусора, скашивание травы , содержание колодца и т.д.)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104,968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134,968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39" y="4127476"/>
            <a:ext cx="3464186" cy="259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0" y="4129200"/>
            <a:ext cx="3465600" cy="259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338196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15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1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14318"/>
              </p:ext>
            </p:extLst>
          </p:nvPr>
        </p:nvGraphicFramePr>
        <p:xfrm>
          <a:off x="341530" y="1505249"/>
          <a:ext cx="8595953" cy="1387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34451"/>
                <a:gridCol w="753834"/>
                <a:gridCol w="753834"/>
                <a:gridCol w="753834"/>
              </a:tblGrid>
              <a:tr h="24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555,134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573,762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595,565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135,134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223,762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245,565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обеспечению безопасности дорожного движения на автомобильных дорогах общего пользования (дорожное освещение)</a:t>
                      </a:r>
                      <a:endParaRPr lang="ru-RU" sz="1100" b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Оформление прав собственности</a:t>
                      </a:r>
                      <a:endParaRPr lang="ru-RU" sz="1100" b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 для приобретения, содержания и поставки спец. техники</a:t>
                      </a:r>
                      <a:endParaRPr lang="ru-RU" sz="1100" b="0" baseline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4629044"/>
            <a:ext cx="3131840" cy="203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629044"/>
            <a:ext cx="3131840" cy="20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50" y="2821445"/>
            <a:ext cx="313184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2821445"/>
            <a:ext cx="3130211" cy="180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31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55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/>
              <a:t>Послания </a:t>
            </a:r>
            <a:r>
              <a:rPr lang="ru-RU" sz="1900" dirty="0"/>
              <a:t>Президента Российской Федерации Федеральному   Собранию Российской Федерации от 01 декабря 2016 года</a:t>
            </a:r>
            <a:r>
              <a:rPr lang="ru-RU" sz="1900" dirty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Совета депутатов Нижнепронгенского сельского поселения Николаевского района от </a:t>
            </a:r>
            <a:r>
              <a:rPr lang="ru-RU" sz="1900" dirty="0" smtClean="0">
                <a:solidFill>
                  <a:srgbClr val="000000"/>
                </a:solidFill>
              </a:rPr>
              <a:t>15.12.2020</a:t>
            </a:r>
            <a:r>
              <a:rPr lang="ru-RU" sz="1900" dirty="0" smtClean="0"/>
              <a:t> </a:t>
            </a:r>
            <a:r>
              <a:rPr lang="ru-RU" sz="1900" dirty="0" smtClean="0"/>
              <a:t>№ </a:t>
            </a:r>
            <a:r>
              <a:rPr lang="ru-RU" sz="1900" dirty="0" smtClean="0"/>
              <a:t>35-97 </a:t>
            </a:r>
            <a:r>
              <a:rPr lang="ru-RU" sz="1900" dirty="0" smtClean="0"/>
              <a:t>«О бюджете Нижнепронгенского сельского поселения на </a:t>
            </a:r>
            <a:r>
              <a:rPr lang="ru-RU" sz="1900" dirty="0" smtClean="0"/>
              <a:t>2021 </a:t>
            </a:r>
            <a:r>
              <a:rPr lang="ru-RU" sz="1900" dirty="0" smtClean="0"/>
              <a:t>год и плановый период </a:t>
            </a:r>
            <a:r>
              <a:rPr lang="ru-RU" sz="1900" dirty="0" smtClean="0"/>
              <a:t>2022 </a:t>
            </a:r>
            <a:r>
              <a:rPr lang="ru-RU" sz="1900" dirty="0" smtClean="0"/>
              <a:t>и </a:t>
            </a:r>
            <a:r>
              <a:rPr lang="ru-RU" sz="1900" dirty="0" smtClean="0"/>
              <a:t>2023 </a:t>
            </a:r>
            <a:r>
              <a:rPr lang="ru-RU" sz="1900" dirty="0" smtClean="0"/>
              <a:t>годов»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А.В.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Закаменная</a:t>
            </a:r>
            <a:endParaRPr lang="ru-RU" sz="1900" b="1" i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</a:t>
            </a:r>
            <a:r>
              <a:rPr lang="ru-RU" sz="1900" b="1" i="1" dirty="0" err="1" smtClean="0">
                <a:solidFill>
                  <a:prstClr val="black"/>
                </a:solidFill>
              </a:rPr>
              <a:t>Нижнепронгенского</a:t>
            </a:r>
            <a:r>
              <a:rPr lang="ru-RU" sz="1900" b="1" i="1" dirty="0" smtClean="0">
                <a:solidFill>
                  <a:prstClr val="black"/>
                </a:solidFill>
              </a:rPr>
              <a:t>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</a:t>
            </a:r>
            <a:r>
              <a:rPr lang="ru-RU" altLang="ru-RU" sz="1500" b="1" i="1" dirty="0" smtClean="0"/>
              <a:t>01.01.2020 </a:t>
            </a:r>
            <a:r>
              <a:rPr lang="ru-RU" altLang="ru-RU" sz="1500" b="1" i="1" dirty="0" smtClean="0"/>
              <a:t>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309 </a:t>
            </a:r>
            <a:r>
              <a:rPr lang="ru-RU" altLang="ru-RU" sz="1500" b="1" i="1" dirty="0" smtClean="0">
                <a:solidFill>
                  <a:srgbClr val="FF0066"/>
                </a:solidFill>
              </a:rPr>
              <a:t>человека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298068"/>
            <a:ext cx="3311525" cy="123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4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посёлок Нижнее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Пронге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Алеевка</a:t>
            </a:r>
            <a:endParaRPr lang="ru-RU" altLang="ru-RU" sz="1500" b="1" i="1" dirty="0" smtClean="0">
              <a:solidFill>
                <a:srgbClr val="FF0066"/>
              </a:solidFill>
            </a:endParaRP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Алексеевка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</a:t>
            </a:r>
            <a:r>
              <a:rPr lang="ru-RU" altLang="ru-RU" sz="1500" b="1" i="1" dirty="0" err="1" smtClean="0">
                <a:solidFill>
                  <a:srgbClr val="FF0066"/>
                </a:solidFill>
              </a:rPr>
              <a:t>Джаорэ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538091" y="334800"/>
              <a:ext cx="605877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Нижнепронгенское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79808" y="1597416"/>
            <a:ext cx="1411861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/>
              <a:t>Территория 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1,9 км</a:t>
            </a:r>
            <a:r>
              <a:rPr lang="ru-RU" altLang="ru-RU" sz="1500" b="1" i="1" baseline="30000" dirty="0" smtClean="0">
                <a:solidFill>
                  <a:srgbClr val="FF0066"/>
                </a:solidFill>
              </a:rPr>
              <a:t>2</a:t>
            </a:r>
            <a:endParaRPr lang="ru-RU" altLang="ru-RU" sz="1500" b="1" i="1" baseline="300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4812"/>
            <a:ext cx="8208912" cy="29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7492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err="1" smtClean="0">
                          <a:latin typeface="+mn-lt"/>
                          <a:cs typeface="Arial"/>
                        </a:rPr>
                        <a:t>Закаменная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 Алла Владимировна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682444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Нижнее </a:t>
                      </a:r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Пронге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Центральная, д. 68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8(42135)35-1-48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n.prongie@nikoladm.ru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dirty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dirty="0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</a:t>
              </a: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5600"/>
            <a:ext cx="36915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</a:t>
            </a:r>
            <a:r>
              <a:rPr lang="ru-RU" sz="1500" b="1" i="1" dirty="0" err="1" smtClean="0"/>
              <a:t>Нижнепронгенского</a:t>
            </a:r>
            <a:r>
              <a:rPr lang="ru-RU" sz="1500" b="1" i="1" dirty="0" smtClean="0"/>
              <a:t> сельского поселения</a:t>
            </a:r>
          </a:p>
          <a:p>
            <a:pPr algn="r"/>
            <a:r>
              <a:rPr lang="ru-RU" sz="1500" b="1" i="1" dirty="0" smtClean="0"/>
              <a:t>А.В. </a:t>
            </a:r>
            <a:r>
              <a:rPr lang="ru-RU" sz="1500" b="1" i="1" dirty="0" err="1" smtClean="0"/>
              <a:t>Закаменная</a:t>
            </a:r>
            <a:endParaRPr lang="ru-RU" sz="1500" b="1" i="1" dirty="0" smtClean="0"/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err="1" smtClean="0">
                <a:latin typeface="Arial"/>
                <a:cs typeface="Arial"/>
              </a:rPr>
              <a:t>Нижнепронгенского</a:t>
            </a:r>
            <a:r>
              <a:rPr lang="ru-RU" sz="2000" b="1" i="1" dirty="0" smtClean="0">
                <a:latin typeface="Arial"/>
                <a:cs typeface="Arial"/>
              </a:rPr>
              <a:t>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</a:t>
            </a:r>
            <a:r>
              <a:rPr lang="ru-RU" sz="1500" dirty="0"/>
              <a:t>с п</a:t>
            </a:r>
            <a:r>
              <a:rPr lang="ru-RU" sz="1500" dirty="0">
                <a:solidFill>
                  <a:srgbClr val="000000"/>
                </a:solidFill>
              </a:rPr>
              <a:t>осланием 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Нижнепронгенское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Нижнепронгенского</a:t>
              </a: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err="1" smtClean="0"/>
                <a:t>Нижнепронгенского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Закаменная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Алла Владимировна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err="1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>
                  <a:solidFill>
                    <a:schemeClr val="bg1"/>
                  </a:solidFill>
                </a:rPr>
                <a:t> сельского 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</a:t>
              </a:r>
            </a:p>
            <a:p>
              <a:pPr lvl="0" algn="ctr"/>
              <a:r>
                <a:rPr lang="ru-RU" sz="1500" b="1" i="1" dirty="0" err="1" smtClean="0">
                  <a:solidFill>
                    <a:schemeClr val="bg1"/>
                  </a:solidFill>
                </a:rPr>
                <a:t>Нижнепронгенского</a:t>
              </a:r>
              <a:r>
                <a:rPr lang="ru-RU" sz="1500" b="1" i="1" dirty="0" smtClean="0">
                  <a:solidFill>
                    <a:schemeClr val="bg1"/>
                  </a:solidFill>
                </a:rPr>
                <a:t>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Нижнепронгенское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дотации на выравнивание  бюджетной  </a:t>
            </a:r>
            <a:r>
              <a:rPr lang="ru-RU" alt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районного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2612</Words>
  <Application>Microsoft Office PowerPoint</Application>
  <PresentationFormat>Экран (4:3)</PresentationFormat>
  <Paragraphs>798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FilippovaAG</cp:lastModifiedBy>
  <cp:revision>513</cp:revision>
  <cp:lastPrinted>2020-04-01T06:53:00Z</cp:lastPrinted>
  <dcterms:created xsi:type="dcterms:W3CDTF">2011-08-02T04:08:30Z</dcterms:created>
  <dcterms:modified xsi:type="dcterms:W3CDTF">2021-02-02T01:17:21Z</dcterms:modified>
</cp:coreProperties>
</file>